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Be Vietnam Ultra-Bold" charset="1" panose="00000900000000000000"/>
      <p:regular r:id="rId25"/>
    </p:embeddedFont>
    <p:embeddedFont>
      <p:font typeface="Poppins Medium" charset="1" panose="00000600000000000000"/>
      <p:regular r:id="rId26"/>
    </p:embeddedFont>
    <p:embeddedFont>
      <p:font typeface="Quicksand Medium" charset="1" panose="00000600000000000000"/>
      <p:regular r:id="rId27"/>
    </p:embeddedFont>
    <p:embeddedFont>
      <p:font typeface="Quicksand" charset="1" panose="0000050000000000000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3.sv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https://www.websitecarbon.com/website/eco-shop-1473-vercel-app-products/" TargetMode="External" Type="http://schemas.openxmlformats.org/officeDocument/2006/relationships/hyperlink"/></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 Id="rId3" Target="../media/image20.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https://www.figma.com/design/XklUni2UOwsy6AjG6iWkJU/EcoShop?node-id=105-324&amp;t=zPqL9y7YAtbRj5DC-1"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https://eco-shop-1473.vercel.app/products" TargetMode="External" Type="http://schemas.openxmlformats.org/officeDocument/2006/relationships/hyperlink"/></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a:grpSpLocks noChangeAspect="true"/>
          </p:cNvGrpSpPr>
          <p:nvPr/>
        </p:nvGrpSpPr>
        <p:grpSpPr>
          <a:xfrm rot="0">
            <a:off x="8817228" y="1637035"/>
            <a:ext cx="8734597" cy="7012931"/>
            <a:chOff x="0" y="0"/>
            <a:chExt cx="7467600" cy="5995670"/>
          </a:xfrm>
        </p:grpSpPr>
        <p:sp>
          <p:nvSpPr>
            <p:cNvPr name="Freeform 9" id="9"/>
            <p:cNvSpPr/>
            <p:nvPr/>
          </p:nvSpPr>
          <p:spPr>
            <a:xfrm flipH="false" flipV="false" rot="0">
              <a:off x="0" y="0"/>
              <a:ext cx="7467600" cy="4513580"/>
            </a:xfrm>
            <a:custGeom>
              <a:avLst/>
              <a:gdLst/>
              <a:ahLst/>
              <a:cxnLst/>
              <a:rect r="r" b="b" t="t" l="l"/>
              <a:pathLst>
                <a:path h="4513580" w="7467600">
                  <a:moveTo>
                    <a:pt x="7127240" y="0"/>
                  </a:moveTo>
                  <a:lnTo>
                    <a:pt x="340360" y="0"/>
                  </a:lnTo>
                  <a:cubicBezTo>
                    <a:pt x="152400" y="0"/>
                    <a:pt x="0" y="152400"/>
                    <a:pt x="0" y="340360"/>
                  </a:cubicBezTo>
                  <a:lnTo>
                    <a:pt x="0" y="4513580"/>
                  </a:lnTo>
                  <a:lnTo>
                    <a:pt x="7467600" y="4513580"/>
                  </a:lnTo>
                  <a:lnTo>
                    <a:pt x="7467600" y="340360"/>
                  </a:lnTo>
                  <a:cubicBezTo>
                    <a:pt x="7467600" y="152400"/>
                    <a:pt x="7315200" y="0"/>
                    <a:pt x="7127240" y="0"/>
                  </a:cubicBezTo>
                  <a:close/>
                  <a:moveTo>
                    <a:pt x="7142480" y="4188460"/>
                  </a:moveTo>
                  <a:lnTo>
                    <a:pt x="314961" y="4188460"/>
                  </a:lnTo>
                  <a:lnTo>
                    <a:pt x="314961" y="353060"/>
                  </a:lnTo>
                  <a:lnTo>
                    <a:pt x="7142480" y="353060"/>
                  </a:lnTo>
                  <a:lnTo>
                    <a:pt x="7142480" y="4188460"/>
                  </a:lnTo>
                  <a:close/>
                </a:path>
              </a:pathLst>
            </a:custGeom>
            <a:solidFill>
              <a:srgbClr val="000000"/>
            </a:solidFill>
          </p:spPr>
        </p:sp>
        <p:sp>
          <p:nvSpPr>
            <p:cNvPr name="Freeform 10" id="10"/>
            <p:cNvSpPr/>
            <p:nvPr/>
          </p:nvSpPr>
          <p:spPr>
            <a:xfrm flipH="false" flipV="false" rot="0">
              <a:off x="0" y="4514850"/>
              <a:ext cx="7467600" cy="695960"/>
            </a:xfrm>
            <a:custGeom>
              <a:avLst/>
              <a:gdLst/>
              <a:ahLst/>
              <a:cxnLst/>
              <a:rect r="r" b="b" t="t" l="l"/>
              <a:pathLst>
                <a:path h="695960" w="7467600">
                  <a:moveTo>
                    <a:pt x="0" y="355600"/>
                  </a:moveTo>
                  <a:cubicBezTo>
                    <a:pt x="0" y="543560"/>
                    <a:pt x="152400" y="695960"/>
                    <a:pt x="340360" y="695960"/>
                  </a:cubicBezTo>
                  <a:lnTo>
                    <a:pt x="7127240" y="695960"/>
                  </a:lnTo>
                  <a:cubicBezTo>
                    <a:pt x="7315200" y="695960"/>
                    <a:pt x="7467600" y="543560"/>
                    <a:pt x="7467600" y="355600"/>
                  </a:cubicBezTo>
                  <a:lnTo>
                    <a:pt x="7467600" y="0"/>
                  </a:lnTo>
                  <a:lnTo>
                    <a:pt x="0" y="0"/>
                  </a:lnTo>
                  <a:lnTo>
                    <a:pt x="0" y="355600"/>
                  </a:lnTo>
                  <a:close/>
                </a:path>
              </a:pathLst>
            </a:custGeom>
            <a:solidFill>
              <a:srgbClr val="E9E9E9"/>
            </a:solidFill>
          </p:spPr>
        </p:sp>
        <p:sp>
          <p:nvSpPr>
            <p:cNvPr name="Freeform 11" id="11"/>
            <p:cNvSpPr/>
            <p:nvPr/>
          </p:nvSpPr>
          <p:spPr>
            <a:xfrm flipH="false" flipV="false" rot="0">
              <a:off x="2429510" y="5210810"/>
              <a:ext cx="2606040" cy="791210"/>
            </a:xfrm>
            <a:custGeom>
              <a:avLst/>
              <a:gdLst/>
              <a:ahLst/>
              <a:cxnLst/>
              <a:rect r="r" b="b" t="t" l="l"/>
              <a:pathLst>
                <a:path h="791210" w="2606040">
                  <a:moveTo>
                    <a:pt x="1258570" y="0"/>
                  </a:moveTo>
                  <a:lnTo>
                    <a:pt x="453390" y="0"/>
                  </a:lnTo>
                  <a:cubicBezTo>
                    <a:pt x="453390" y="0"/>
                    <a:pt x="429260" y="370840"/>
                    <a:pt x="403860" y="525780"/>
                  </a:cubicBezTo>
                  <a:cubicBezTo>
                    <a:pt x="359410" y="791210"/>
                    <a:pt x="87630" y="706120"/>
                    <a:pt x="10160" y="762000"/>
                  </a:cubicBezTo>
                  <a:cubicBezTo>
                    <a:pt x="0" y="769620"/>
                    <a:pt x="5080" y="786130"/>
                    <a:pt x="17780" y="786130"/>
                  </a:cubicBezTo>
                  <a:lnTo>
                    <a:pt x="2588260" y="786130"/>
                  </a:lnTo>
                  <a:cubicBezTo>
                    <a:pt x="2600960" y="786130"/>
                    <a:pt x="2606040" y="769620"/>
                    <a:pt x="2595880" y="762000"/>
                  </a:cubicBezTo>
                  <a:cubicBezTo>
                    <a:pt x="2518410" y="706120"/>
                    <a:pt x="2246630" y="791210"/>
                    <a:pt x="2202180" y="525780"/>
                  </a:cubicBezTo>
                  <a:cubicBezTo>
                    <a:pt x="2176780" y="370840"/>
                    <a:pt x="2152650" y="0"/>
                    <a:pt x="2152650" y="0"/>
                  </a:cubicBezTo>
                  <a:lnTo>
                    <a:pt x="1258570" y="0"/>
                  </a:lnTo>
                  <a:close/>
                </a:path>
              </a:pathLst>
            </a:custGeom>
            <a:solidFill>
              <a:srgbClr val="BBBBBB"/>
            </a:solidFill>
          </p:spPr>
        </p:sp>
        <p:sp>
          <p:nvSpPr>
            <p:cNvPr name="Freeform 12" id="12"/>
            <p:cNvSpPr/>
            <p:nvPr/>
          </p:nvSpPr>
          <p:spPr>
            <a:xfrm flipH="false" flipV="false" rot="0">
              <a:off x="314960" y="353060"/>
              <a:ext cx="6827520" cy="3835400"/>
            </a:xfrm>
            <a:custGeom>
              <a:avLst/>
              <a:gdLst/>
              <a:ahLst/>
              <a:cxnLst/>
              <a:rect r="r" b="b" t="t" l="l"/>
              <a:pathLst>
                <a:path h="3835400" w="6827520">
                  <a:moveTo>
                    <a:pt x="0" y="0"/>
                  </a:moveTo>
                  <a:lnTo>
                    <a:pt x="6827520" y="0"/>
                  </a:lnTo>
                  <a:lnTo>
                    <a:pt x="6827520" y="3835400"/>
                  </a:lnTo>
                  <a:lnTo>
                    <a:pt x="0" y="3835400"/>
                  </a:lnTo>
                  <a:close/>
                </a:path>
              </a:pathLst>
            </a:custGeom>
            <a:blipFill>
              <a:blip r:embed="rId2"/>
              <a:stretch>
                <a:fillRect l="-8516" t="0" r="-8516" b="0"/>
              </a:stretch>
            </a:blipFill>
          </p:spPr>
        </p:sp>
      </p:grpSp>
      <p:sp>
        <p:nvSpPr>
          <p:cNvPr name="TextBox 13" id="13"/>
          <p:cNvSpPr txBox="true"/>
          <p:nvPr/>
        </p:nvSpPr>
        <p:spPr>
          <a:xfrm rot="0">
            <a:off x="1219200" y="3803249"/>
            <a:ext cx="8853878" cy="1340251"/>
          </a:xfrm>
          <a:prstGeom prst="rect">
            <a:avLst/>
          </a:prstGeom>
        </p:spPr>
        <p:txBody>
          <a:bodyPr anchor="t" rtlCol="false" tIns="0" lIns="0" bIns="0" rIns="0">
            <a:spAutoFit/>
          </a:bodyPr>
          <a:lstStyle/>
          <a:p>
            <a:pPr algn="l" marL="0" indent="0" lvl="0">
              <a:lnSpc>
                <a:spcPts val="10015"/>
              </a:lnSpc>
            </a:pPr>
            <a:r>
              <a:rPr lang="en-US" b="true" sz="10015" spc="-420">
                <a:solidFill>
                  <a:srgbClr val="3139A8"/>
                </a:solidFill>
                <a:latin typeface="Be Vietnam Ultra-Bold"/>
                <a:ea typeface="Be Vietnam Ultra-Bold"/>
                <a:cs typeface="Be Vietnam Ultra-Bold"/>
                <a:sym typeface="Be Vietnam Ultra-Bold"/>
              </a:rPr>
              <a:t>ECOSHOP</a:t>
            </a:r>
          </a:p>
        </p:txBody>
      </p:sp>
      <p:sp>
        <p:nvSpPr>
          <p:cNvPr name="TextBox 14" id="14"/>
          <p:cNvSpPr txBox="true"/>
          <p:nvPr/>
        </p:nvSpPr>
        <p:spPr>
          <a:xfrm rot="0">
            <a:off x="1219200" y="5665687"/>
            <a:ext cx="7300986" cy="895096"/>
          </a:xfrm>
          <a:prstGeom prst="rect">
            <a:avLst/>
          </a:prstGeom>
        </p:spPr>
        <p:txBody>
          <a:bodyPr anchor="t" rtlCol="false" tIns="0" lIns="0" bIns="0" rIns="0">
            <a:spAutoFit/>
          </a:bodyPr>
          <a:lstStyle/>
          <a:p>
            <a:pPr algn="l">
              <a:lnSpc>
                <a:spcPts val="3392"/>
              </a:lnSpc>
            </a:pPr>
            <a:r>
              <a:rPr lang="en-US" b="true" sz="3200" spc="-134">
                <a:solidFill>
                  <a:srgbClr val="3139A8"/>
                </a:solidFill>
                <a:latin typeface="Poppins Medium"/>
                <a:ea typeface="Poppins Medium"/>
                <a:cs typeface="Poppins Medium"/>
                <a:sym typeface="Poppins Medium"/>
              </a:rPr>
              <a:t>REACTJS - PRASETYO EDI PAMUNGKAS</a:t>
            </a:r>
          </a:p>
          <a:p>
            <a:pPr algn="l" marL="0" indent="0" lvl="0">
              <a:lnSpc>
                <a:spcPts val="3392"/>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6514058" y="2571537"/>
            <a:ext cx="5607757" cy="5607757"/>
          </a:xfrm>
          <a:custGeom>
            <a:avLst/>
            <a:gdLst/>
            <a:ahLst/>
            <a:cxnLst/>
            <a:rect r="r" b="b" t="t" l="l"/>
            <a:pathLst>
              <a:path h="5607757" w="5607757">
                <a:moveTo>
                  <a:pt x="0" y="0"/>
                </a:moveTo>
                <a:lnTo>
                  <a:pt x="5607757" y="0"/>
                </a:lnTo>
                <a:lnTo>
                  <a:pt x="5607757" y="5607757"/>
                </a:lnTo>
                <a:lnTo>
                  <a:pt x="0" y="560775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DEMO PROGRAM</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6767867" y="2758927"/>
            <a:ext cx="4752266" cy="6242714"/>
          </a:xfrm>
          <a:custGeom>
            <a:avLst/>
            <a:gdLst/>
            <a:ahLst/>
            <a:cxnLst/>
            <a:rect r="r" b="b" t="t" l="l"/>
            <a:pathLst>
              <a:path h="6242714" w="4752266">
                <a:moveTo>
                  <a:pt x="0" y="0"/>
                </a:moveTo>
                <a:lnTo>
                  <a:pt x="4752266" y="0"/>
                </a:lnTo>
                <a:lnTo>
                  <a:pt x="4752266" y="6242714"/>
                </a:lnTo>
                <a:lnTo>
                  <a:pt x="0" y="6242714"/>
                </a:lnTo>
                <a:lnTo>
                  <a:pt x="0" y="0"/>
                </a:lnTo>
                <a:close/>
              </a:path>
            </a:pathLst>
          </a:custGeom>
          <a:blipFill>
            <a:blip r:embed="rId2"/>
            <a:stretch>
              <a:fillRect l="0" t="0" r="0" b="0"/>
            </a:stretch>
          </a:blipFill>
        </p:spPr>
      </p:sp>
      <p:sp>
        <p:nvSpPr>
          <p:cNvPr name="TextBox 3" id="3"/>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PENJELASAN KODING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3139A8"/>
        </a:solidFill>
      </p:bgPr>
    </p:bg>
    <p:spTree>
      <p:nvGrpSpPr>
        <p:cNvPr id="1" name=""/>
        <p:cNvGrpSpPr/>
        <p:nvPr/>
      </p:nvGrpSpPr>
      <p:grpSpPr>
        <a:xfrm>
          <a:off x="0" y="0"/>
          <a:ext cx="0" cy="0"/>
          <a:chOff x="0" y="0"/>
          <a:chExt cx="0" cy="0"/>
        </a:xfrm>
      </p:grpSpPr>
      <p:sp>
        <p:nvSpPr>
          <p:cNvPr name="Freeform 2" id="2"/>
          <p:cNvSpPr/>
          <p:nvPr/>
        </p:nvSpPr>
        <p:spPr>
          <a:xfrm flipH="false" flipV="false" rot="0">
            <a:off x="7932437" y="2997499"/>
            <a:ext cx="9898499" cy="6260801"/>
          </a:xfrm>
          <a:custGeom>
            <a:avLst/>
            <a:gdLst/>
            <a:ahLst/>
            <a:cxnLst/>
            <a:rect r="r" b="b" t="t" l="l"/>
            <a:pathLst>
              <a:path h="6260801" w="9898499">
                <a:moveTo>
                  <a:pt x="0" y="0"/>
                </a:moveTo>
                <a:lnTo>
                  <a:pt x="9898499" y="0"/>
                </a:lnTo>
                <a:lnTo>
                  <a:pt x="9898499" y="6260801"/>
                </a:lnTo>
                <a:lnTo>
                  <a:pt x="0" y="6260801"/>
                </a:lnTo>
                <a:lnTo>
                  <a:pt x="0" y="0"/>
                </a:lnTo>
                <a:close/>
              </a:path>
            </a:pathLst>
          </a:custGeom>
          <a:blipFill>
            <a:blip r:embed="rId2"/>
            <a:stretch>
              <a:fillRect l="0" t="0" r="0" b="0"/>
            </a:stretch>
          </a:blipFill>
        </p:spPr>
      </p:sp>
      <p:sp>
        <p:nvSpPr>
          <p:cNvPr name="TextBox 3" id="3"/>
          <p:cNvSpPr txBox="true"/>
          <p:nvPr/>
        </p:nvSpPr>
        <p:spPr>
          <a:xfrm rot="0">
            <a:off x="987268" y="1066800"/>
            <a:ext cx="15772194" cy="2034540"/>
          </a:xfrm>
          <a:prstGeom prst="rect">
            <a:avLst/>
          </a:prstGeom>
        </p:spPr>
        <p:txBody>
          <a:bodyPr anchor="t" rtlCol="false" tIns="0" lIns="0" bIns="0" rIns="0">
            <a:spAutoFit/>
          </a:bodyPr>
          <a:lstStyle/>
          <a:p>
            <a:pPr algn="ctr">
              <a:lnSpc>
                <a:spcPts val="7979"/>
              </a:lnSpc>
            </a:pPr>
            <a:r>
              <a:rPr lang="en-US" b="true" sz="6999" spc="-293">
                <a:solidFill>
                  <a:srgbClr val="FFFFFF"/>
                </a:solidFill>
                <a:latin typeface="Be Vietnam Ultra-Bold"/>
                <a:ea typeface="Be Vietnam Ultra-Bold"/>
                <a:cs typeface="Be Vietnam Ultra-Bold"/>
                <a:sym typeface="Be Vietnam Ultra-Bold"/>
              </a:rPr>
              <a:t>AI IMPLEMENTATION</a:t>
            </a:r>
          </a:p>
          <a:p>
            <a:pPr algn="ctr" marL="0" indent="0" lvl="0">
              <a:lnSpc>
                <a:spcPts val="7979"/>
              </a:lnSpc>
            </a:pPr>
          </a:p>
        </p:txBody>
      </p:sp>
      <p:sp>
        <p:nvSpPr>
          <p:cNvPr name="TextBox 4" id="4"/>
          <p:cNvSpPr txBox="true"/>
          <p:nvPr/>
        </p:nvSpPr>
        <p:spPr>
          <a:xfrm rot="0">
            <a:off x="987268" y="3933272"/>
            <a:ext cx="6750152" cy="1934338"/>
          </a:xfrm>
          <a:prstGeom prst="rect">
            <a:avLst/>
          </a:prstGeom>
        </p:spPr>
        <p:txBody>
          <a:bodyPr anchor="t" rtlCol="false" tIns="0" lIns="0" bIns="0" rIns="0">
            <a:spAutoFit/>
          </a:bodyPr>
          <a:lstStyle/>
          <a:p>
            <a:pPr algn="l" marL="690877" indent="-345439" lvl="1">
              <a:lnSpc>
                <a:spcPts val="5183"/>
              </a:lnSpc>
              <a:buFont typeface="Arial"/>
              <a:buChar char="•"/>
            </a:pPr>
            <a:r>
              <a:rPr lang="en-US" b="true" sz="3199">
                <a:solidFill>
                  <a:srgbClr val="FFFFFF"/>
                </a:solidFill>
                <a:latin typeface="Quicksand Medium"/>
                <a:ea typeface="Quicksand Medium"/>
                <a:cs typeface="Quicksand Medium"/>
                <a:sym typeface="Quicksand Medium"/>
              </a:rPr>
              <a:t>Menggunakan API AI Gemini</a:t>
            </a:r>
          </a:p>
          <a:p>
            <a:pPr algn="l" marL="690877" indent="-345439" lvl="1">
              <a:lnSpc>
                <a:spcPts val="5183"/>
              </a:lnSpc>
              <a:buFont typeface="Arial"/>
              <a:buChar char="•"/>
            </a:pPr>
            <a:r>
              <a:rPr lang="en-US" b="true" sz="3199">
                <a:solidFill>
                  <a:srgbClr val="FFFFFF"/>
                </a:solidFill>
                <a:latin typeface="Quicksand Medium"/>
                <a:ea typeface="Quicksand Medium"/>
                <a:cs typeface="Quicksand Medium"/>
                <a:sym typeface="Quicksand Medium"/>
              </a:rPr>
              <a:t>Digunakan untuk tanya jawab  customer EcoShop</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2504047"/>
            <a:ext cx="9704311" cy="6332063"/>
          </a:xfrm>
          <a:custGeom>
            <a:avLst/>
            <a:gdLst/>
            <a:ahLst/>
            <a:cxnLst/>
            <a:rect r="r" b="b" t="t" l="l"/>
            <a:pathLst>
              <a:path h="6332063" w="9704311">
                <a:moveTo>
                  <a:pt x="0" y="0"/>
                </a:moveTo>
                <a:lnTo>
                  <a:pt x="9704311" y="0"/>
                </a:lnTo>
                <a:lnTo>
                  <a:pt x="9704311" y="6332063"/>
                </a:lnTo>
                <a:lnTo>
                  <a:pt x="0" y="6332063"/>
                </a:lnTo>
                <a:lnTo>
                  <a:pt x="0" y="0"/>
                </a:lnTo>
                <a:close/>
              </a:path>
            </a:pathLst>
          </a:custGeom>
          <a:blipFill>
            <a:blip r:embed="rId2"/>
            <a:stretch>
              <a:fillRect l="0" t="0" r="0" b="0"/>
            </a:stretch>
          </a:blipFill>
        </p:spPr>
      </p:sp>
      <p:sp>
        <p:nvSpPr>
          <p:cNvPr name="TextBox 3" id="3"/>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OPTIMALISASI GREEN DIGITAL </a:t>
            </a:r>
          </a:p>
        </p:txBody>
      </p:sp>
      <p:sp>
        <p:nvSpPr>
          <p:cNvPr name="TextBox 4" id="4"/>
          <p:cNvSpPr txBox="true"/>
          <p:nvPr/>
        </p:nvSpPr>
        <p:spPr>
          <a:xfrm rot="0">
            <a:off x="4404141" y="8974645"/>
            <a:ext cx="2953429" cy="462534"/>
          </a:xfrm>
          <a:prstGeom prst="rect">
            <a:avLst/>
          </a:prstGeom>
        </p:spPr>
        <p:txBody>
          <a:bodyPr anchor="t" rtlCol="false" tIns="0" lIns="0" bIns="0" rIns="0">
            <a:spAutoFit/>
          </a:bodyPr>
          <a:lstStyle/>
          <a:p>
            <a:pPr algn="l">
              <a:lnSpc>
                <a:spcPts val="3888"/>
              </a:lnSpc>
            </a:pPr>
            <a:r>
              <a:rPr lang="en-US" b="true" sz="2400" u="sng">
                <a:solidFill>
                  <a:srgbClr val="3139A8"/>
                </a:solidFill>
                <a:latin typeface="Quicksand Medium"/>
                <a:ea typeface="Quicksand Medium"/>
                <a:cs typeface="Quicksand Medium"/>
                <a:sym typeface="Quicksand Medium"/>
                <a:hlinkClick r:id="rId3" tooltip="https://www.websitecarbon.com/website/eco-shop-1473-vercel-app-products/"/>
              </a:rPr>
              <a:t>link website carbon</a:t>
            </a:r>
          </a:p>
        </p:txBody>
      </p:sp>
      <p:sp>
        <p:nvSpPr>
          <p:cNvPr name="TextBox 5" id="5"/>
          <p:cNvSpPr txBox="true"/>
          <p:nvPr/>
        </p:nvSpPr>
        <p:spPr>
          <a:xfrm rot="0">
            <a:off x="11608185" y="4307622"/>
            <a:ext cx="5651115" cy="3248788"/>
          </a:xfrm>
          <a:prstGeom prst="rect">
            <a:avLst/>
          </a:prstGeom>
        </p:spPr>
        <p:txBody>
          <a:bodyPr anchor="t" rtlCol="false" tIns="0" lIns="0" bIns="0" rIns="0">
            <a:spAutoFit/>
          </a:bodyPr>
          <a:lstStyle/>
          <a:p>
            <a:pPr algn="l" marL="690877" indent="-345439" lvl="1">
              <a:lnSpc>
                <a:spcPts val="5183"/>
              </a:lnSpc>
              <a:buFont typeface="Arial"/>
              <a:buChar char="•"/>
            </a:pPr>
            <a:r>
              <a:rPr lang="en-US" b="true" sz="3199">
                <a:solidFill>
                  <a:srgbClr val="000000"/>
                </a:solidFill>
                <a:latin typeface="Quicksand Medium"/>
                <a:ea typeface="Quicksand Medium"/>
                <a:cs typeface="Quicksand Medium"/>
                <a:sym typeface="Quicksand Medium"/>
              </a:rPr>
              <a:t>Kompresi assets gambar</a:t>
            </a:r>
          </a:p>
          <a:p>
            <a:pPr algn="l" marL="690877" indent="-345439" lvl="1">
              <a:lnSpc>
                <a:spcPts val="5183"/>
              </a:lnSpc>
              <a:buFont typeface="Arial"/>
              <a:buChar char="•"/>
            </a:pPr>
            <a:r>
              <a:rPr lang="en-US" b="true" sz="3199">
                <a:solidFill>
                  <a:srgbClr val="000000"/>
                </a:solidFill>
                <a:latin typeface="Quicksand Medium"/>
                <a:ea typeface="Quicksand Medium"/>
                <a:cs typeface="Quicksand Medium"/>
                <a:sym typeface="Quicksand Medium"/>
              </a:rPr>
              <a:t>1 font family</a:t>
            </a:r>
          </a:p>
          <a:p>
            <a:pPr algn="l" marL="690877" indent="-345439" lvl="1">
              <a:lnSpc>
                <a:spcPts val="5183"/>
              </a:lnSpc>
              <a:buFont typeface="Arial"/>
              <a:buChar char="•"/>
            </a:pPr>
            <a:r>
              <a:rPr lang="en-US" b="true" sz="3199">
                <a:solidFill>
                  <a:srgbClr val="000000"/>
                </a:solidFill>
                <a:latin typeface="Quicksand Medium"/>
                <a:ea typeface="Quicksand Medium"/>
                <a:cs typeface="Quicksand Medium"/>
                <a:sym typeface="Quicksand Medium"/>
              </a:rPr>
              <a:t>Tidak menggunakan animasi</a:t>
            </a:r>
          </a:p>
          <a:p>
            <a:pPr algn="l">
              <a:lnSpc>
                <a:spcPts val="5183"/>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7209839" y="3046289"/>
            <a:ext cx="4448112" cy="6675842"/>
          </a:xfrm>
          <a:custGeom>
            <a:avLst/>
            <a:gdLst/>
            <a:ahLst/>
            <a:cxnLst/>
            <a:rect r="r" b="b" t="t" l="l"/>
            <a:pathLst>
              <a:path h="6675842" w="4448112">
                <a:moveTo>
                  <a:pt x="0" y="0"/>
                </a:moveTo>
                <a:lnTo>
                  <a:pt x="4448111" y="0"/>
                </a:lnTo>
                <a:lnTo>
                  <a:pt x="4448111" y="6675842"/>
                </a:lnTo>
                <a:lnTo>
                  <a:pt x="0" y="6675842"/>
                </a:lnTo>
                <a:lnTo>
                  <a:pt x="0" y="0"/>
                </a:lnTo>
                <a:close/>
              </a:path>
            </a:pathLst>
          </a:custGeom>
          <a:blipFill>
            <a:blip r:embed="rId2"/>
            <a:stretch>
              <a:fillRect l="0" t="0" r="0" b="-3302"/>
            </a:stretch>
          </a:blipFill>
        </p:spPr>
      </p:sp>
      <p:sp>
        <p:nvSpPr>
          <p:cNvPr name="TextBox 3" id="3"/>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SKALA KEBERHASILAN </a:t>
            </a:r>
          </a:p>
        </p:txBody>
      </p:sp>
      <p:sp>
        <p:nvSpPr>
          <p:cNvPr name="TextBox 4" id="4"/>
          <p:cNvSpPr txBox="true"/>
          <p:nvPr/>
        </p:nvSpPr>
        <p:spPr>
          <a:xfrm rot="0">
            <a:off x="1028700" y="2093400"/>
            <a:ext cx="15712677" cy="1408176"/>
          </a:xfrm>
          <a:prstGeom prst="rect">
            <a:avLst/>
          </a:prstGeom>
        </p:spPr>
        <p:txBody>
          <a:bodyPr anchor="t" rtlCol="false" tIns="0" lIns="0" bIns="0" rIns="0">
            <a:spAutoFit/>
          </a:bodyPr>
          <a:lstStyle/>
          <a:p>
            <a:pPr algn="l">
              <a:lnSpc>
                <a:spcPts val="5832"/>
              </a:lnSpc>
            </a:pPr>
            <a:r>
              <a:rPr lang="en-US" sz="3600" b="true">
                <a:solidFill>
                  <a:srgbClr val="000000"/>
                </a:solidFill>
                <a:latin typeface="Quicksand Medium"/>
                <a:ea typeface="Quicksand Medium"/>
                <a:cs typeface="Quicksand Medium"/>
                <a:sym typeface="Quicksand Medium"/>
              </a:rPr>
              <a:t>1. Landing page : navbar, hero section, why choose us, about us, footer</a:t>
            </a:r>
          </a:p>
          <a:p>
            <a:pPr algn="l">
              <a:lnSpc>
                <a:spcPts val="5832"/>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2606169" y="3292529"/>
            <a:ext cx="13075662" cy="5965771"/>
          </a:xfrm>
          <a:custGeom>
            <a:avLst/>
            <a:gdLst/>
            <a:ahLst/>
            <a:cxnLst/>
            <a:rect r="r" b="b" t="t" l="l"/>
            <a:pathLst>
              <a:path h="5965771" w="13075662">
                <a:moveTo>
                  <a:pt x="0" y="0"/>
                </a:moveTo>
                <a:lnTo>
                  <a:pt x="13075662" y="0"/>
                </a:lnTo>
                <a:lnTo>
                  <a:pt x="13075662" y="5965771"/>
                </a:lnTo>
                <a:lnTo>
                  <a:pt x="0" y="5965771"/>
                </a:lnTo>
                <a:lnTo>
                  <a:pt x="0" y="0"/>
                </a:lnTo>
                <a:close/>
              </a:path>
            </a:pathLst>
          </a:custGeom>
          <a:blipFill>
            <a:blip r:embed="rId2"/>
            <a:stretch>
              <a:fillRect l="0" t="0" r="0" b="0"/>
            </a:stretch>
          </a:blipFill>
        </p:spPr>
      </p:sp>
      <p:sp>
        <p:nvSpPr>
          <p:cNvPr name="TextBox 3" id="3"/>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SKALA KEBERHASILAN </a:t>
            </a:r>
          </a:p>
        </p:txBody>
      </p:sp>
      <p:sp>
        <p:nvSpPr>
          <p:cNvPr name="TextBox 4" id="4"/>
          <p:cNvSpPr txBox="true"/>
          <p:nvPr/>
        </p:nvSpPr>
        <p:spPr>
          <a:xfrm rot="0">
            <a:off x="1287661" y="2209003"/>
            <a:ext cx="15712677" cy="1408176"/>
          </a:xfrm>
          <a:prstGeom prst="rect">
            <a:avLst/>
          </a:prstGeom>
        </p:spPr>
        <p:txBody>
          <a:bodyPr anchor="t" rtlCol="false" tIns="0" lIns="0" bIns="0" rIns="0">
            <a:spAutoFit/>
          </a:bodyPr>
          <a:lstStyle/>
          <a:p>
            <a:pPr algn="l">
              <a:lnSpc>
                <a:spcPts val="5832"/>
              </a:lnSpc>
            </a:pPr>
            <a:r>
              <a:rPr lang="en-US" sz="3600">
                <a:solidFill>
                  <a:srgbClr val="000000"/>
                </a:solidFill>
                <a:latin typeface="Quicksand"/>
                <a:ea typeface="Quicksand"/>
                <a:cs typeface="Quicksand"/>
                <a:sym typeface="Quicksand"/>
              </a:rPr>
              <a:t>2. </a:t>
            </a:r>
            <a:r>
              <a:rPr lang="en-US" sz="3600">
                <a:solidFill>
                  <a:srgbClr val="000000"/>
                </a:solidFill>
                <a:latin typeface="Quicksand"/>
                <a:ea typeface="Quicksand"/>
                <a:cs typeface="Quicksand"/>
                <a:sym typeface="Quicksand"/>
              </a:rPr>
              <a:t>L</a:t>
            </a:r>
            <a:r>
              <a:rPr lang="en-US" sz="3600" b="true">
                <a:solidFill>
                  <a:srgbClr val="000000"/>
                </a:solidFill>
                <a:latin typeface="Quicksand Medium"/>
                <a:ea typeface="Quicksand Medium"/>
                <a:cs typeface="Quicksand Medium"/>
                <a:sym typeface="Quicksand Medium"/>
              </a:rPr>
              <a:t>ogin admin</a:t>
            </a:r>
          </a:p>
          <a:p>
            <a:pPr algn="l">
              <a:lnSpc>
                <a:spcPts val="5832"/>
              </a:lnSpc>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9535570" y="3752041"/>
            <a:ext cx="7982069" cy="4200564"/>
          </a:xfrm>
          <a:custGeom>
            <a:avLst/>
            <a:gdLst/>
            <a:ahLst/>
            <a:cxnLst/>
            <a:rect r="r" b="b" t="t" l="l"/>
            <a:pathLst>
              <a:path h="4200564" w="7982069">
                <a:moveTo>
                  <a:pt x="0" y="0"/>
                </a:moveTo>
                <a:lnTo>
                  <a:pt x="7982069" y="0"/>
                </a:lnTo>
                <a:lnTo>
                  <a:pt x="7982069" y="4200564"/>
                </a:lnTo>
                <a:lnTo>
                  <a:pt x="0" y="4200564"/>
                </a:lnTo>
                <a:lnTo>
                  <a:pt x="0" y="0"/>
                </a:lnTo>
                <a:close/>
              </a:path>
            </a:pathLst>
          </a:custGeom>
          <a:blipFill>
            <a:blip r:embed="rId2"/>
            <a:stretch>
              <a:fillRect l="0" t="0" r="0" b="0"/>
            </a:stretch>
          </a:blipFill>
        </p:spPr>
      </p:sp>
      <p:sp>
        <p:nvSpPr>
          <p:cNvPr name="Freeform 3" id="3"/>
          <p:cNvSpPr/>
          <p:nvPr/>
        </p:nvSpPr>
        <p:spPr>
          <a:xfrm flipH="false" flipV="false" rot="0">
            <a:off x="1028700" y="3744493"/>
            <a:ext cx="7847295" cy="4208112"/>
          </a:xfrm>
          <a:custGeom>
            <a:avLst/>
            <a:gdLst/>
            <a:ahLst/>
            <a:cxnLst/>
            <a:rect r="r" b="b" t="t" l="l"/>
            <a:pathLst>
              <a:path h="4208112" w="7847295">
                <a:moveTo>
                  <a:pt x="0" y="0"/>
                </a:moveTo>
                <a:lnTo>
                  <a:pt x="7847295" y="0"/>
                </a:lnTo>
                <a:lnTo>
                  <a:pt x="7847295" y="4208112"/>
                </a:lnTo>
                <a:lnTo>
                  <a:pt x="0" y="4208112"/>
                </a:lnTo>
                <a:lnTo>
                  <a:pt x="0" y="0"/>
                </a:lnTo>
                <a:close/>
              </a:path>
            </a:pathLst>
          </a:custGeom>
          <a:blipFill>
            <a:blip r:embed="rId3"/>
            <a:stretch>
              <a:fillRect l="0" t="0" r="0" b="0"/>
            </a:stretch>
          </a:blipFill>
        </p:spPr>
      </p:sp>
      <p:sp>
        <p:nvSpPr>
          <p:cNvPr name="TextBox 4" id="4"/>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SKALA KEBERHASILAN </a:t>
            </a:r>
          </a:p>
        </p:txBody>
      </p:sp>
      <p:sp>
        <p:nvSpPr>
          <p:cNvPr name="TextBox 5" id="5"/>
          <p:cNvSpPr txBox="true"/>
          <p:nvPr/>
        </p:nvSpPr>
        <p:spPr>
          <a:xfrm rot="0">
            <a:off x="1287661" y="2209003"/>
            <a:ext cx="15712677" cy="674751"/>
          </a:xfrm>
          <a:prstGeom prst="rect">
            <a:avLst/>
          </a:prstGeom>
        </p:spPr>
        <p:txBody>
          <a:bodyPr anchor="t" rtlCol="false" tIns="0" lIns="0" bIns="0" rIns="0">
            <a:spAutoFit/>
          </a:bodyPr>
          <a:lstStyle/>
          <a:p>
            <a:pPr algn="l">
              <a:lnSpc>
                <a:spcPts val="5832"/>
              </a:lnSpc>
            </a:pPr>
            <a:r>
              <a:rPr lang="en-US" sz="3600" b="true">
                <a:solidFill>
                  <a:srgbClr val="000000"/>
                </a:solidFill>
                <a:latin typeface="Quicksand Medium"/>
                <a:ea typeface="Quicksand Medium"/>
                <a:cs typeface="Quicksand Medium"/>
                <a:sym typeface="Quicksand Medium"/>
              </a:rPr>
              <a:t>3. </a:t>
            </a:r>
            <a:r>
              <a:rPr lang="en-US" sz="3600" b="true">
                <a:solidFill>
                  <a:srgbClr val="000000"/>
                </a:solidFill>
                <a:latin typeface="Quicksand Medium"/>
                <a:ea typeface="Quicksand Medium"/>
                <a:cs typeface="Quicksand Medium"/>
                <a:sym typeface="Quicksand Medium"/>
              </a:rPr>
              <a:t>Form dan tabel produk</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436204"/>
            <a:ext cx="6753339" cy="3781870"/>
          </a:xfrm>
          <a:custGeom>
            <a:avLst/>
            <a:gdLst/>
            <a:ahLst/>
            <a:cxnLst/>
            <a:rect r="r" b="b" t="t" l="l"/>
            <a:pathLst>
              <a:path h="3781870" w="6753339">
                <a:moveTo>
                  <a:pt x="0" y="0"/>
                </a:moveTo>
                <a:lnTo>
                  <a:pt x="6753339" y="0"/>
                </a:lnTo>
                <a:lnTo>
                  <a:pt x="6753339" y="3781870"/>
                </a:lnTo>
                <a:lnTo>
                  <a:pt x="0" y="3781870"/>
                </a:lnTo>
                <a:lnTo>
                  <a:pt x="0" y="0"/>
                </a:lnTo>
                <a:close/>
              </a:path>
            </a:pathLst>
          </a:custGeom>
          <a:blipFill>
            <a:blip r:embed="rId2"/>
            <a:stretch>
              <a:fillRect l="0" t="0" r="0" b="0"/>
            </a:stretch>
          </a:blipFill>
        </p:spPr>
      </p:sp>
      <p:sp>
        <p:nvSpPr>
          <p:cNvPr name="Freeform 3" id="3"/>
          <p:cNvSpPr/>
          <p:nvPr/>
        </p:nvSpPr>
        <p:spPr>
          <a:xfrm flipH="false" flipV="false" rot="0">
            <a:off x="8513091" y="3436204"/>
            <a:ext cx="8487248" cy="3511599"/>
          </a:xfrm>
          <a:custGeom>
            <a:avLst/>
            <a:gdLst/>
            <a:ahLst/>
            <a:cxnLst/>
            <a:rect r="r" b="b" t="t" l="l"/>
            <a:pathLst>
              <a:path h="3511599" w="8487248">
                <a:moveTo>
                  <a:pt x="0" y="0"/>
                </a:moveTo>
                <a:lnTo>
                  <a:pt x="8487248" y="0"/>
                </a:lnTo>
                <a:lnTo>
                  <a:pt x="8487248" y="3511599"/>
                </a:lnTo>
                <a:lnTo>
                  <a:pt x="0" y="3511599"/>
                </a:lnTo>
                <a:lnTo>
                  <a:pt x="0" y="0"/>
                </a:lnTo>
                <a:close/>
              </a:path>
            </a:pathLst>
          </a:custGeom>
          <a:blipFill>
            <a:blip r:embed="rId3"/>
            <a:stretch>
              <a:fillRect l="0" t="0" r="0" b="0"/>
            </a:stretch>
          </a:blipFill>
        </p:spPr>
      </p:sp>
      <p:sp>
        <p:nvSpPr>
          <p:cNvPr name="TextBox 4" id="4"/>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SKALA KEBERHASILAN </a:t>
            </a:r>
          </a:p>
        </p:txBody>
      </p:sp>
      <p:sp>
        <p:nvSpPr>
          <p:cNvPr name="TextBox 5" id="5"/>
          <p:cNvSpPr txBox="true"/>
          <p:nvPr/>
        </p:nvSpPr>
        <p:spPr>
          <a:xfrm rot="0">
            <a:off x="1287661" y="2209003"/>
            <a:ext cx="15712677" cy="674751"/>
          </a:xfrm>
          <a:prstGeom prst="rect">
            <a:avLst/>
          </a:prstGeom>
        </p:spPr>
        <p:txBody>
          <a:bodyPr anchor="t" rtlCol="false" tIns="0" lIns="0" bIns="0" rIns="0">
            <a:spAutoFit/>
          </a:bodyPr>
          <a:lstStyle/>
          <a:p>
            <a:pPr algn="l">
              <a:lnSpc>
                <a:spcPts val="5832"/>
              </a:lnSpc>
            </a:pPr>
            <a:r>
              <a:rPr lang="en-US" sz="3600" b="true">
                <a:solidFill>
                  <a:srgbClr val="000000"/>
                </a:solidFill>
                <a:latin typeface="Quicksand Medium"/>
                <a:ea typeface="Quicksand Medium"/>
                <a:cs typeface="Quicksand Medium"/>
                <a:sym typeface="Quicksand Medium"/>
              </a:rPr>
              <a:t>4. </a:t>
            </a:r>
            <a:r>
              <a:rPr lang="en-US" sz="3600" b="true">
                <a:solidFill>
                  <a:srgbClr val="000000"/>
                </a:solidFill>
                <a:latin typeface="Quicksand Medium"/>
                <a:ea typeface="Quicksand Medium"/>
                <a:cs typeface="Quicksand Medium"/>
                <a:sym typeface="Quicksand Medium"/>
              </a:rPr>
              <a:t>User produk dan detail produk</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3493371" y="3367519"/>
            <a:ext cx="11301259" cy="5890781"/>
          </a:xfrm>
          <a:custGeom>
            <a:avLst/>
            <a:gdLst/>
            <a:ahLst/>
            <a:cxnLst/>
            <a:rect r="r" b="b" t="t" l="l"/>
            <a:pathLst>
              <a:path h="5890781" w="11301259">
                <a:moveTo>
                  <a:pt x="0" y="0"/>
                </a:moveTo>
                <a:lnTo>
                  <a:pt x="11301258" y="0"/>
                </a:lnTo>
                <a:lnTo>
                  <a:pt x="11301258" y="5890781"/>
                </a:lnTo>
                <a:lnTo>
                  <a:pt x="0" y="5890781"/>
                </a:lnTo>
                <a:lnTo>
                  <a:pt x="0" y="0"/>
                </a:lnTo>
                <a:close/>
              </a:path>
            </a:pathLst>
          </a:custGeom>
          <a:blipFill>
            <a:blip r:embed="rId2"/>
            <a:stretch>
              <a:fillRect l="0" t="0" r="0" b="0"/>
            </a:stretch>
          </a:blipFill>
        </p:spPr>
      </p:sp>
      <p:sp>
        <p:nvSpPr>
          <p:cNvPr name="TextBox 3" id="3"/>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SKALA KEBERHASILAN </a:t>
            </a:r>
          </a:p>
        </p:txBody>
      </p:sp>
      <p:sp>
        <p:nvSpPr>
          <p:cNvPr name="TextBox 4" id="4"/>
          <p:cNvSpPr txBox="true"/>
          <p:nvPr/>
        </p:nvSpPr>
        <p:spPr>
          <a:xfrm rot="0">
            <a:off x="1287661" y="2209003"/>
            <a:ext cx="15712677" cy="1408176"/>
          </a:xfrm>
          <a:prstGeom prst="rect">
            <a:avLst/>
          </a:prstGeom>
        </p:spPr>
        <p:txBody>
          <a:bodyPr anchor="t" rtlCol="false" tIns="0" lIns="0" bIns="0" rIns="0">
            <a:spAutoFit/>
          </a:bodyPr>
          <a:lstStyle/>
          <a:p>
            <a:pPr algn="l">
              <a:lnSpc>
                <a:spcPts val="5832"/>
              </a:lnSpc>
            </a:pPr>
            <a:r>
              <a:rPr lang="en-US" sz="3600">
                <a:solidFill>
                  <a:srgbClr val="000000"/>
                </a:solidFill>
                <a:latin typeface="Quicksand"/>
                <a:ea typeface="Quicksand"/>
                <a:cs typeface="Quicksand"/>
                <a:sym typeface="Quicksand"/>
              </a:rPr>
              <a:t>5. </a:t>
            </a:r>
            <a:r>
              <a:rPr lang="en-US" sz="3600" b="true">
                <a:solidFill>
                  <a:srgbClr val="000000"/>
                </a:solidFill>
                <a:latin typeface="Quicksand Medium"/>
                <a:ea typeface="Quicksand Medium"/>
                <a:cs typeface="Quicksand Medium"/>
                <a:sym typeface="Quicksand Medium"/>
              </a:rPr>
              <a:t>Chat AI</a:t>
            </a:r>
          </a:p>
          <a:p>
            <a:pPr algn="l">
              <a:lnSpc>
                <a:spcPts val="5832"/>
              </a:lnSpc>
            </a:pP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005717" y="1821359"/>
            <a:ext cx="7253583" cy="6644282"/>
          </a:xfrm>
          <a:custGeom>
            <a:avLst/>
            <a:gdLst/>
            <a:ahLst/>
            <a:cxnLst/>
            <a:rect r="r" b="b" t="t" l="l"/>
            <a:pathLst>
              <a:path h="6644282" w="7253583">
                <a:moveTo>
                  <a:pt x="0" y="0"/>
                </a:moveTo>
                <a:lnTo>
                  <a:pt x="7253583" y="0"/>
                </a:lnTo>
                <a:lnTo>
                  <a:pt x="7253583" y="6644282"/>
                </a:lnTo>
                <a:lnTo>
                  <a:pt x="0" y="66442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219200" y="2697480"/>
            <a:ext cx="7924800" cy="4834889"/>
          </a:xfrm>
          <a:prstGeom prst="rect">
            <a:avLst/>
          </a:prstGeom>
        </p:spPr>
        <p:txBody>
          <a:bodyPr anchor="t" rtlCol="false" tIns="0" lIns="0" bIns="0" rIns="0">
            <a:spAutoFit/>
          </a:bodyPr>
          <a:lstStyle/>
          <a:p>
            <a:pPr algn="l" marL="0" indent="0" lvl="0">
              <a:lnSpc>
                <a:spcPts val="12479"/>
              </a:lnSpc>
            </a:pPr>
            <a:r>
              <a:rPr lang="en-US" b="true" sz="12999" spc="-545">
                <a:solidFill>
                  <a:srgbClr val="3139A8"/>
                </a:solidFill>
                <a:latin typeface="Be Vietnam Ultra-Bold"/>
                <a:ea typeface="Be Vietnam Ultra-Bold"/>
                <a:cs typeface="Be Vietnam Ultra-Bold"/>
                <a:sym typeface="Be Vietnam Ultra-Bold"/>
              </a:rPr>
              <a:t>THANK YOU VERY MUCH!</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2675194" y="2907590"/>
            <a:ext cx="4827877" cy="4471821"/>
          </a:xfrm>
          <a:custGeom>
            <a:avLst/>
            <a:gdLst/>
            <a:ahLst/>
            <a:cxnLst/>
            <a:rect r="r" b="b" t="t" l="l"/>
            <a:pathLst>
              <a:path h="4471821" w="4827877">
                <a:moveTo>
                  <a:pt x="0" y="0"/>
                </a:moveTo>
                <a:lnTo>
                  <a:pt x="4827877" y="0"/>
                </a:lnTo>
                <a:lnTo>
                  <a:pt x="4827877" y="4471820"/>
                </a:lnTo>
                <a:lnTo>
                  <a:pt x="0" y="44718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152525"/>
            <a:ext cx="16747278" cy="1657985"/>
          </a:xfrm>
          <a:prstGeom prst="rect">
            <a:avLst/>
          </a:prstGeom>
        </p:spPr>
        <p:txBody>
          <a:bodyPr anchor="t" rtlCol="false" tIns="0" lIns="0" bIns="0" rIns="0">
            <a:spAutoFit/>
          </a:bodyPr>
          <a:lstStyle/>
          <a:p>
            <a:pPr algn="ctr">
              <a:lnSpc>
                <a:spcPts val="6399"/>
              </a:lnSpc>
            </a:pPr>
            <a:r>
              <a:rPr lang="en-US" b="true" sz="6399" spc="-268">
                <a:solidFill>
                  <a:srgbClr val="3139A8"/>
                </a:solidFill>
                <a:latin typeface="Be Vietnam Ultra-Bold"/>
                <a:ea typeface="Be Vietnam Ultra-Bold"/>
                <a:cs typeface="Be Vietnam Ultra-Bold"/>
                <a:sym typeface="Be Vietnam Ultra-Bold"/>
              </a:rPr>
              <a:t>LATAR BELAKANG PEMBUATAN PROJECT</a:t>
            </a:r>
          </a:p>
          <a:p>
            <a:pPr algn="ctr" marL="0" indent="0" lvl="0">
              <a:lnSpc>
                <a:spcPts val="6399"/>
              </a:lnSpc>
            </a:pPr>
          </a:p>
        </p:txBody>
      </p:sp>
      <p:sp>
        <p:nvSpPr>
          <p:cNvPr name="TextBox 4" id="4"/>
          <p:cNvSpPr txBox="true"/>
          <p:nvPr/>
        </p:nvSpPr>
        <p:spPr>
          <a:xfrm rot="0">
            <a:off x="1194823" y="2705735"/>
            <a:ext cx="10764110" cy="7263384"/>
          </a:xfrm>
          <a:prstGeom prst="rect">
            <a:avLst/>
          </a:prstGeom>
        </p:spPr>
        <p:txBody>
          <a:bodyPr anchor="t" rtlCol="false" tIns="0" lIns="0" bIns="0" rIns="0">
            <a:spAutoFit/>
          </a:bodyPr>
          <a:lstStyle/>
          <a:p>
            <a:pPr algn="l">
              <a:lnSpc>
                <a:spcPts val="3888"/>
              </a:lnSpc>
            </a:pPr>
            <a:r>
              <a:rPr lang="en-US" sz="2400" b="true">
                <a:solidFill>
                  <a:srgbClr val="3139A8"/>
                </a:solidFill>
                <a:latin typeface="Quicksand Medium"/>
                <a:ea typeface="Quicksand Medium"/>
                <a:cs typeface="Quicksand Medium"/>
                <a:sym typeface="Quicksand Medium"/>
              </a:rPr>
              <a:t>Berawal dari meningkatnya kesadaran masyarakat terhadap pentingnya menjaga lingkungan. Semakin banyak orang yang memahami dampak negatif sampah dan polusi terhadap bumi, sehingga muncul keinginan untuk beralih ke produk-produk yang lebih ramah lingkungan dan berkelanjutan. Kesadaran ini mendorong kebutuhan akan pilihan produk yang tidak hanya berkualitas, tetapi juga mendukung upaya pelestarian lingkungan.</a:t>
            </a:r>
          </a:p>
          <a:p>
            <a:pPr algn="l">
              <a:lnSpc>
                <a:spcPts val="3888"/>
              </a:lnSpc>
            </a:pPr>
          </a:p>
          <a:p>
            <a:pPr algn="l">
              <a:lnSpc>
                <a:spcPts val="3888"/>
              </a:lnSpc>
            </a:pPr>
            <a:r>
              <a:rPr lang="en-US" sz="2400" b="true">
                <a:solidFill>
                  <a:srgbClr val="3139A8"/>
                </a:solidFill>
                <a:latin typeface="Quicksand Medium"/>
                <a:ea typeface="Quicksand Medium"/>
                <a:cs typeface="Quicksand Medium"/>
                <a:sym typeface="Quicksand Medium"/>
              </a:rPr>
              <a:t>Namun, produk ramah lingkungan masih sulit ditemukan di pasaran. Konsumen sering kali kesulitan mencari produk-produk yang mendukung gaya hidup berkelanjutan. Oleh karena itu, EcoShop hadir sebagai solusi untuk menyediakan berbagai macam produk ramah lingkungan yang mudah diakses, sehingga konsumen dapat dengan mudah beralih ke pilihan yang lebih baik bagi lingkungan.</a:t>
            </a:r>
          </a:p>
          <a:p>
            <a:pPr algn="l">
              <a:lnSpc>
                <a:spcPts val="3888"/>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6C892"/>
        </a:solidFill>
      </p:bgPr>
    </p:bg>
    <p:spTree>
      <p:nvGrpSpPr>
        <p:cNvPr id="1" name=""/>
        <p:cNvGrpSpPr/>
        <p:nvPr/>
      </p:nvGrpSpPr>
      <p:grpSpPr>
        <a:xfrm>
          <a:off x="0" y="0"/>
          <a:ext cx="0" cy="0"/>
          <a:chOff x="0" y="0"/>
          <a:chExt cx="0" cy="0"/>
        </a:xfrm>
      </p:grpSpPr>
      <p:sp>
        <p:nvSpPr>
          <p:cNvPr name="Freeform 2" id="2"/>
          <p:cNvSpPr/>
          <p:nvPr/>
        </p:nvSpPr>
        <p:spPr>
          <a:xfrm flipH="false" flipV="false" rot="0">
            <a:off x="12164622" y="2764404"/>
            <a:ext cx="4005356" cy="5278887"/>
          </a:xfrm>
          <a:custGeom>
            <a:avLst/>
            <a:gdLst/>
            <a:ahLst/>
            <a:cxnLst/>
            <a:rect r="r" b="b" t="t" l="l"/>
            <a:pathLst>
              <a:path h="5278887" w="4005356">
                <a:moveTo>
                  <a:pt x="0" y="0"/>
                </a:moveTo>
                <a:lnTo>
                  <a:pt x="4005356" y="0"/>
                </a:lnTo>
                <a:lnTo>
                  <a:pt x="4005356" y="5278887"/>
                </a:lnTo>
                <a:lnTo>
                  <a:pt x="0" y="52788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511725" y="1066800"/>
            <a:ext cx="15504046" cy="2034540"/>
          </a:xfrm>
          <a:prstGeom prst="rect">
            <a:avLst/>
          </a:prstGeom>
        </p:spPr>
        <p:txBody>
          <a:bodyPr anchor="t" rtlCol="false" tIns="0" lIns="0" bIns="0" rIns="0">
            <a:spAutoFit/>
          </a:bodyPr>
          <a:lstStyle/>
          <a:p>
            <a:pPr algn="ctr">
              <a:lnSpc>
                <a:spcPts val="7979"/>
              </a:lnSpc>
            </a:pPr>
            <a:r>
              <a:rPr lang="en-US" b="true" sz="6999" spc="-293">
                <a:solidFill>
                  <a:srgbClr val="FFFFFF"/>
                </a:solidFill>
                <a:latin typeface="Be Vietnam Ultra-Bold"/>
                <a:ea typeface="Be Vietnam Ultra-Bold"/>
                <a:cs typeface="Be Vietnam Ultra-Bold"/>
                <a:sym typeface="Be Vietnam Ultra-Bold"/>
              </a:rPr>
              <a:t>MVP PRODUK </a:t>
            </a:r>
          </a:p>
          <a:p>
            <a:pPr algn="ctr" marL="0" indent="0" lvl="0">
              <a:lnSpc>
                <a:spcPts val="7979"/>
              </a:lnSpc>
            </a:pPr>
          </a:p>
        </p:txBody>
      </p:sp>
      <p:sp>
        <p:nvSpPr>
          <p:cNvPr name="TextBox 4" id="4"/>
          <p:cNvSpPr txBox="true"/>
          <p:nvPr/>
        </p:nvSpPr>
        <p:spPr>
          <a:xfrm rot="0">
            <a:off x="1511725" y="2967990"/>
            <a:ext cx="9252730" cy="5075301"/>
          </a:xfrm>
          <a:prstGeom prst="rect">
            <a:avLst/>
          </a:prstGeom>
        </p:spPr>
        <p:txBody>
          <a:bodyPr anchor="t" rtlCol="false" tIns="0" lIns="0" bIns="0" rIns="0">
            <a:spAutoFit/>
          </a:bodyPr>
          <a:lstStyle/>
          <a:p>
            <a:pPr algn="l" marL="777240" indent="-388620" lvl="1">
              <a:lnSpc>
                <a:spcPts val="5832"/>
              </a:lnSpc>
              <a:buFont typeface="Arial"/>
              <a:buChar char="•"/>
            </a:pPr>
            <a:r>
              <a:rPr lang="en-US" b="true" sz="3600">
                <a:solidFill>
                  <a:srgbClr val="FFFFFF"/>
                </a:solidFill>
                <a:latin typeface="Quicksand Medium"/>
                <a:ea typeface="Quicksand Medium"/>
                <a:cs typeface="Quicksand Medium"/>
                <a:sym typeface="Quicksand Medium"/>
              </a:rPr>
              <a:t>Landing page</a:t>
            </a:r>
          </a:p>
          <a:p>
            <a:pPr algn="l" marL="777240" indent="-388620" lvl="1">
              <a:lnSpc>
                <a:spcPts val="5832"/>
              </a:lnSpc>
              <a:buFont typeface="Arial"/>
              <a:buChar char="•"/>
            </a:pPr>
            <a:r>
              <a:rPr lang="en-US" b="true" sz="3600">
                <a:solidFill>
                  <a:srgbClr val="FFFFFF"/>
                </a:solidFill>
                <a:latin typeface="Quicksand Medium"/>
                <a:ea typeface="Quicksand Medium"/>
                <a:cs typeface="Quicksand Medium"/>
                <a:sym typeface="Quicksand Medium"/>
              </a:rPr>
              <a:t>Login admin </a:t>
            </a:r>
          </a:p>
          <a:p>
            <a:pPr algn="l" marL="777240" indent="-388620" lvl="1">
              <a:lnSpc>
                <a:spcPts val="5832"/>
              </a:lnSpc>
              <a:buFont typeface="Arial"/>
              <a:buChar char="•"/>
            </a:pPr>
            <a:r>
              <a:rPr lang="en-US" b="true" sz="3600">
                <a:solidFill>
                  <a:srgbClr val="FFFFFF"/>
                </a:solidFill>
                <a:latin typeface="Quicksand Medium"/>
                <a:ea typeface="Quicksand Medium"/>
                <a:cs typeface="Quicksand Medium"/>
                <a:sym typeface="Quicksand Medium"/>
              </a:rPr>
              <a:t>Form dan tabel produk --&gt; CRUD </a:t>
            </a:r>
          </a:p>
          <a:p>
            <a:pPr algn="l" marL="777240" indent="-388620" lvl="1">
              <a:lnSpc>
                <a:spcPts val="5832"/>
              </a:lnSpc>
              <a:buFont typeface="Arial"/>
              <a:buChar char="•"/>
            </a:pPr>
            <a:r>
              <a:rPr lang="en-US" b="true" sz="3600">
                <a:solidFill>
                  <a:srgbClr val="FFFFFF"/>
                </a:solidFill>
                <a:latin typeface="Quicksand Medium"/>
                <a:ea typeface="Quicksand Medium"/>
                <a:cs typeface="Quicksand Medium"/>
                <a:sym typeface="Quicksand Medium"/>
              </a:rPr>
              <a:t>User produk dan detail produk</a:t>
            </a:r>
          </a:p>
          <a:p>
            <a:pPr algn="l" marL="777240" indent="-388620" lvl="1">
              <a:lnSpc>
                <a:spcPts val="5832"/>
              </a:lnSpc>
              <a:buFont typeface="Arial"/>
              <a:buChar char="•"/>
            </a:pPr>
            <a:r>
              <a:rPr lang="en-US" b="true" sz="3600">
                <a:solidFill>
                  <a:srgbClr val="FFFFFF"/>
                </a:solidFill>
                <a:latin typeface="Quicksand Medium"/>
                <a:ea typeface="Quicksand Medium"/>
                <a:cs typeface="Quicksand Medium"/>
                <a:sym typeface="Quicksand Medium"/>
              </a:rPr>
              <a:t>Chat AI: tanya jawab pengguna</a:t>
            </a:r>
          </a:p>
          <a:p>
            <a:pPr algn="l">
              <a:lnSpc>
                <a:spcPts val="5832"/>
              </a:lnSpc>
            </a:pPr>
          </a:p>
          <a:p>
            <a:pPr algn="l">
              <a:lnSpc>
                <a:spcPts val="583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3493371" y="4780490"/>
            <a:ext cx="11301259" cy="2175492"/>
          </a:xfrm>
          <a:custGeom>
            <a:avLst/>
            <a:gdLst/>
            <a:ahLst/>
            <a:cxnLst/>
            <a:rect r="r" b="b" t="t" l="l"/>
            <a:pathLst>
              <a:path h="2175492" w="11301259">
                <a:moveTo>
                  <a:pt x="0" y="0"/>
                </a:moveTo>
                <a:lnTo>
                  <a:pt x="11301258" y="0"/>
                </a:lnTo>
                <a:lnTo>
                  <a:pt x="11301258" y="2175493"/>
                </a:lnTo>
                <a:lnTo>
                  <a:pt x="0" y="2175493"/>
                </a:lnTo>
                <a:lnTo>
                  <a:pt x="0" y="0"/>
                </a:lnTo>
                <a:close/>
              </a:path>
            </a:pathLst>
          </a:custGeom>
          <a:blipFill>
            <a:blip r:embed="rId2"/>
            <a:stretch>
              <a:fillRect l="0" t="0" r="0" b="0"/>
            </a:stretch>
          </a:blipFill>
        </p:spPr>
      </p:sp>
      <p:sp>
        <p:nvSpPr>
          <p:cNvPr name="TextBox 3" id="3"/>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DESAIN FIGMA</a:t>
            </a:r>
          </a:p>
        </p:txBody>
      </p:sp>
      <p:sp>
        <p:nvSpPr>
          <p:cNvPr name="TextBox 4" id="4"/>
          <p:cNvSpPr txBox="true"/>
          <p:nvPr/>
        </p:nvSpPr>
        <p:spPr>
          <a:xfrm rot="0">
            <a:off x="1028700" y="2252091"/>
            <a:ext cx="16230600" cy="2891409"/>
          </a:xfrm>
          <a:prstGeom prst="rect">
            <a:avLst/>
          </a:prstGeom>
        </p:spPr>
        <p:txBody>
          <a:bodyPr anchor="t" rtlCol="false" tIns="0" lIns="0" bIns="0" rIns="0">
            <a:spAutoFit/>
          </a:bodyPr>
          <a:lstStyle/>
          <a:p>
            <a:pPr algn="l">
              <a:lnSpc>
                <a:spcPts val="3888"/>
              </a:lnSpc>
            </a:pPr>
            <a:r>
              <a:rPr lang="en-US" sz="2400" b="true">
                <a:solidFill>
                  <a:srgbClr val="3139A8"/>
                </a:solidFill>
                <a:latin typeface="Quicksand Medium"/>
                <a:ea typeface="Quicksand Medium"/>
                <a:cs typeface="Quicksand Medium"/>
                <a:sym typeface="Quicksand Medium"/>
              </a:rPr>
              <a:t>URL figma : </a:t>
            </a:r>
          </a:p>
          <a:p>
            <a:pPr algn="l">
              <a:lnSpc>
                <a:spcPts val="3888"/>
              </a:lnSpc>
            </a:pPr>
            <a:r>
              <a:rPr lang="en-US" b="true" sz="2400" u="sng">
                <a:solidFill>
                  <a:srgbClr val="3139A8"/>
                </a:solidFill>
                <a:latin typeface="Quicksand Medium"/>
                <a:ea typeface="Quicksand Medium"/>
                <a:cs typeface="Quicksand Medium"/>
                <a:sym typeface="Quicksand Medium"/>
                <a:hlinkClick r:id="rId3" tooltip="https://www.figma.com/design/XklUni2UOwsy6AjG6iWkJU/EcoShop?node-id=105-324&amp;t=zPqL9y7YAtbRj5DC-1"/>
              </a:rPr>
              <a:t>https://www.figma.com/design/XklUni2UOwsy6AjG6iWkJU/EcoShop?node-id=105-324&amp;t=zPqL9y7YAtbRj5DC-1</a:t>
            </a:r>
            <a:r>
              <a:rPr lang="en-US" sz="2400" b="true">
                <a:solidFill>
                  <a:srgbClr val="3139A8"/>
                </a:solidFill>
                <a:latin typeface="Quicksand Medium"/>
                <a:ea typeface="Quicksand Medium"/>
                <a:cs typeface="Quicksand Medium"/>
                <a:sym typeface="Quicksand Medium"/>
              </a:rPr>
              <a:t> </a:t>
            </a:r>
          </a:p>
          <a:p>
            <a:pPr algn="l">
              <a:lnSpc>
                <a:spcPts val="3888"/>
              </a:lnSpc>
            </a:pPr>
          </a:p>
          <a:p>
            <a:pPr algn="l">
              <a:lnSpc>
                <a:spcPts val="3888"/>
              </a:lnSpc>
            </a:pPr>
          </a:p>
          <a:p>
            <a:pPr algn="l">
              <a:lnSpc>
                <a:spcPts val="3888"/>
              </a:lnSpc>
            </a:pPr>
          </a:p>
          <a:p>
            <a:pPr algn="l">
              <a:lnSpc>
                <a:spcPts val="3888"/>
              </a:lnSpc>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3139A8"/>
        </a:solidFill>
      </p:bgPr>
    </p:bg>
    <p:spTree>
      <p:nvGrpSpPr>
        <p:cNvPr id="1" name=""/>
        <p:cNvGrpSpPr/>
        <p:nvPr/>
      </p:nvGrpSpPr>
      <p:grpSpPr>
        <a:xfrm>
          <a:off x="0" y="0"/>
          <a:ext cx="0" cy="0"/>
          <a:chOff x="0" y="0"/>
          <a:chExt cx="0" cy="0"/>
        </a:xfrm>
      </p:grpSpPr>
      <p:sp>
        <p:nvSpPr>
          <p:cNvPr name="TextBox 2" id="2"/>
          <p:cNvSpPr txBox="true"/>
          <p:nvPr/>
        </p:nvSpPr>
        <p:spPr>
          <a:xfrm rot="0">
            <a:off x="987268" y="1066800"/>
            <a:ext cx="15772194" cy="2034540"/>
          </a:xfrm>
          <a:prstGeom prst="rect">
            <a:avLst/>
          </a:prstGeom>
        </p:spPr>
        <p:txBody>
          <a:bodyPr anchor="t" rtlCol="false" tIns="0" lIns="0" bIns="0" rIns="0">
            <a:spAutoFit/>
          </a:bodyPr>
          <a:lstStyle/>
          <a:p>
            <a:pPr algn="l">
              <a:lnSpc>
                <a:spcPts val="7979"/>
              </a:lnSpc>
            </a:pPr>
            <a:r>
              <a:rPr lang="en-US" b="true" sz="6999" spc="-293">
                <a:solidFill>
                  <a:srgbClr val="FFFFFF"/>
                </a:solidFill>
                <a:latin typeface="Be Vietnam Ultra-Bold"/>
                <a:ea typeface="Be Vietnam Ultra-Bold"/>
                <a:cs typeface="Be Vietnam Ultra-Bold"/>
                <a:sym typeface="Be Vietnam Ultra-Bold"/>
              </a:rPr>
              <a:t>TOOLS YANG DIGUNAKAN</a:t>
            </a:r>
          </a:p>
          <a:p>
            <a:pPr algn="l" marL="0" indent="0" lvl="0">
              <a:lnSpc>
                <a:spcPts val="7979"/>
              </a:lnSpc>
            </a:pPr>
          </a:p>
        </p:txBody>
      </p:sp>
      <p:sp>
        <p:nvSpPr>
          <p:cNvPr name="TextBox 3" id="3"/>
          <p:cNvSpPr txBox="true"/>
          <p:nvPr/>
        </p:nvSpPr>
        <p:spPr>
          <a:xfrm rot="0">
            <a:off x="987268" y="2392465"/>
            <a:ext cx="14640067" cy="5689473"/>
          </a:xfrm>
          <a:prstGeom prst="rect">
            <a:avLst/>
          </a:prstGeom>
        </p:spPr>
        <p:txBody>
          <a:bodyPr anchor="t" rtlCol="false" tIns="0" lIns="0" bIns="0" rIns="0">
            <a:spAutoFit/>
          </a:bodyPr>
          <a:lstStyle/>
          <a:p>
            <a:pPr algn="l" marL="604519" indent="-302260" lvl="1">
              <a:lnSpc>
                <a:spcPts val="4535"/>
              </a:lnSpc>
              <a:buFont typeface="Arial"/>
              <a:buChar char="•"/>
            </a:pPr>
            <a:r>
              <a:rPr lang="en-US" b="true" sz="2799">
                <a:solidFill>
                  <a:srgbClr val="FFFFFF"/>
                </a:solidFill>
                <a:latin typeface="Quicksand Medium"/>
                <a:ea typeface="Quicksand Medium"/>
                <a:cs typeface="Quicksand Medium"/>
                <a:sym typeface="Quicksand Medium"/>
              </a:rPr>
              <a:t>F</a:t>
            </a:r>
            <a:r>
              <a:rPr lang="en-US" b="true" sz="2799">
                <a:solidFill>
                  <a:srgbClr val="FFFFFF"/>
                </a:solidFill>
                <a:latin typeface="Quicksand Medium"/>
                <a:ea typeface="Quicksand Medium"/>
                <a:cs typeface="Quicksand Medium"/>
                <a:sym typeface="Quicksand Medium"/>
              </a:rPr>
              <a:t>igma</a:t>
            </a:r>
          </a:p>
          <a:p>
            <a:pPr algn="l" marL="604519" indent="-302260" lvl="1">
              <a:lnSpc>
                <a:spcPts val="4535"/>
              </a:lnSpc>
              <a:buFont typeface="Arial"/>
              <a:buChar char="•"/>
            </a:pPr>
            <a:r>
              <a:rPr lang="en-US" b="true" sz="2799">
                <a:solidFill>
                  <a:srgbClr val="FFFFFF"/>
                </a:solidFill>
                <a:latin typeface="Quicksand Medium"/>
                <a:ea typeface="Quicksand Medium"/>
                <a:cs typeface="Quicksand Medium"/>
                <a:sym typeface="Quicksand Medium"/>
              </a:rPr>
              <a:t>Node.js dan npm</a:t>
            </a:r>
          </a:p>
          <a:p>
            <a:pPr algn="l" marL="604519" indent="-302260" lvl="1">
              <a:lnSpc>
                <a:spcPts val="4535"/>
              </a:lnSpc>
              <a:buFont typeface="Arial"/>
              <a:buChar char="•"/>
            </a:pPr>
            <a:r>
              <a:rPr lang="en-US" b="true" sz="2799">
                <a:solidFill>
                  <a:srgbClr val="FFFFFF"/>
                </a:solidFill>
                <a:latin typeface="Quicksand Medium"/>
                <a:ea typeface="Quicksand Medium"/>
                <a:cs typeface="Quicksand Medium"/>
                <a:sym typeface="Quicksand Medium"/>
              </a:rPr>
              <a:t>Visual Studio Code</a:t>
            </a:r>
          </a:p>
          <a:p>
            <a:pPr algn="l" marL="604519" indent="-302260" lvl="1">
              <a:lnSpc>
                <a:spcPts val="4535"/>
              </a:lnSpc>
              <a:buFont typeface="Arial"/>
              <a:buChar char="•"/>
            </a:pPr>
            <a:r>
              <a:rPr lang="en-US" b="true" sz="2799">
                <a:solidFill>
                  <a:srgbClr val="FFFFFF"/>
                </a:solidFill>
                <a:latin typeface="Quicksand Medium"/>
                <a:ea typeface="Quicksand Medium"/>
                <a:cs typeface="Quicksand Medium"/>
                <a:sym typeface="Quicksand Medium"/>
              </a:rPr>
              <a:t>Git dan Github</a:t>
            </a:r>
          </a:p>
          <a:p>
            <a:pPr algn="l" marL="604519" indent="-302260" lvl="1">
              <a:lnSpc>
                <a:spcPts val="4535"/>
              </a:lnSpc>
              <a:buFont typeface="Arial"/>
              <a:buChar char="•"/>
            </a:pPr>
            <a:r>
              <a:rPr lang="en-US" b="true" sz="2799">
                <a:solidFill>
                  <a:srgbClr val="FFFFFF"/>
                </a:solidFill>
                <a:latin typeface="Quicksand Medium"/>
                <a:ea typeface="Quicksand Medium"/>
                <a:cs typeface="Quicksand Medium"/>
                <a:sym typeface="Quicksand Medium"/>
              </a:rPr>
              <a:t>Framework : ReactJS dan Bootstrap 5</a:t>
            </a:r>
          </a:p>
          <a:p>
            <a:pPr algn="l" marL="604519" indent="-302260" lvl="1">
              <a:lnSpc>
                <a:spcPts val="4535"/>
              </a:lnSpc>
              <a:buFont typeface="Arial"/>
              <a:buChar char="•"/>
            </a:pPr>
            <a:r>
              <a:rPr lang="en-US" b="true" sz="2799">
                <a:solidFill>
                  <a:srgbClr val="FFFFFF"/>
                </a:solidFill>
                <a:latin typeface="Quicksand Medium"/>
                <a:ea typeface="Quicksand Medium"/>
                <a:cs typeface="Quicksand Medium"/>
                <a:sym typeface="Quicksand Medium"/>
              </a:rPr>
              <a:t>Library : sweetalert2, react-router-dom, Google Generative AI</a:t>
            </a:r>
          </a:p>
          <a:p>
            <a:pPr algn="l" marL="604519" indent="-302260" lvl="1">
              <a:lnSpc>
                <a:spcPts val="4535"/>
              </a:lnSpc>
              <a:buFont typeface="Arial"/>
              <a:buChar char="•"/>
            </a:pPr>
            <a:r>
              <a:rPr lang="en-US" b="true" sz="2799">
                <a:solidFill>
                  <a:srgbClr val="FFFFFF"/>
                </a:solidFill>
                <a:latin typeface="Quicksand Medium"/>
                <a:ea typeface="Quicksand Medium"/>
                <a:cs typeface="Quicksand Medium"/>
                <a:sym typeface="Quicksand Medium"/>
              </a:rPr>
              <a:t>Database : Supabase</a:t>
            </a:r>
          </a:p>
          <a:p>
            <a:pPr algn="l" marL="604519" indent="-302260" lvl="1">
              <a:lnSpc>
                <a:spcPts val="4535"/>
              </a:lnSpc>
              <a:buFont typeface="Arial"/>
              <a:buChar char="•"/>
            </a:pPr>
            <a:r>
              <a:rPr lang="en-US" b="true" sz="2799">
                <a:solidFill>
                  <a:srgbClr val="FFFFFF"/>
                </a:solidFill>
                <a:latin typeface="Quicksand Medium"/>
                <a:ea typeface="Quicksand Medium"/>
                <a:cs typeface="Quicksand Medium"/>
                <a:sym typeface="Quicksand Medium"/>
              </a:rPr>
              <a:t>AI : AI Gemini</a:t>
            </a:r>
          </a:p>
          <a:p>
            <a:pPr algn="l" marL="604519" indent="-302260" lvl="1">
              <a:lnSpc>
                <a:spcPts val="4535"/>
              </a:lnSpc>
              <a:buFont typeface="Arial"/>
              <a:buChar char="•"/>
            </a:pPr>
            <a:r>
              <a:rPr lang="en-US" b="true" sz="2799">
                <a:solidFill>
                  <a:srgbClr val="FFFFFF"/>
                </a:solidFill>
                <a:latin typeface="Quicksand Medium"/>
                <a:ea typeface="Quicksand Medium"/>
                <a:cs typeface="Quicksand Medium"/>
                <a:sym typeface="Quicksand Medium"/>
              </a:rPr>
              <a:t>Deploy : vercel</a:t>
            </a:r>
          </a:p>
          <a:p>
            <a:pPr algn="l">
              <a:lnSpc>
                <a:spcPts val="4535"/>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4341646" y="1419486"/>
            <a:ext cx="9944213" cy="7838814"/>
          </a:xfrm>
          <a:custGeom>
            <a:avLst/>
            <a:gdLst/>
            <a:ahLst/>
            <a:cxnLst/>
            <a:rect r="r" b="b" t="t" l="l"/>
            <a:pathLst>
              <a:path h="7838814" w="9944213">
                <a:moveTo>
                  <a:pt x="0" y="0"/>
                </a:moveTo>
                <a:lnTo>
                  <a:pt x="9944214" y="0"/>
                </a:lnTo>
                <a:lnTo>
                  <a:pt x="9944214" y="7838814"/>
                </a:lnTo>
                <a:lnTo>
                  <a:pt x="0" y="7838814"/>
                </a:lnTo>
                <a:lnTo>
                  <a:pt x="0" y="0"/>
                </a:lnTo>
                <a:close/>
              </a:path>
            </a:pathLst>
          </a:custGeom>
          <a:blipFill>
            <a:blip r:embed="rId2"/>
            <a:stretch>
              <a:fillRect l="0" t="-1711" r="0" b="0"/>
            </a:stretch>
          </a:blipFill>
        </p:spPr>
      </p:sp>
      <p:sp>
        <p:nvSpPr>
          <p:cNvPr name="TextBox 3" id="3"/>
          <p:cNvSpPr txBox="true"/>
          <p:nvPr/>
        </p:nvSpPr>
        <p:spPr>
          <a:xfrm rot="0">
            <a:off x="770361" y="426393"/>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STRUKTUR PROGRAM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791897" y="2906647"/>
            <a:ext cx="12704207" cy="5224605"/>
          </a:xfrm>
          <a:custGeom>
            <a:avLst/>
            <a:gdLst/>
            <a:ahLst/>
            <a:cxnLst/>
            <a:rect r="r" b="b" t="t" l="l"/>
            <a:pathLst>
              <a:path h="5224605" w="12704207">
                <a:moveTo>
                  <a:pt x="0" y="0"/>
                </a:moveTo>
                <a:lnTo>
                  <a:pt x="12704206" y="0"/>
                </a:lnTo>
                <a:lnTo>
                  <a:pt x="12704206" y="5224605"/>
                </a:lnTo>
                <a:lnTo>
                  <a:pt x="0" y="5224605"/>
                </a:lnTo>
                <a:lnTo>
                  <a:pt x="0" y="0"/>
                </a:lnTo>
                <a:close/>
              </a:path>
            </a:pathLst>
          </a:custGeom>
          <a:blipFill>
            <a:blip r:embed="rId2"/>
            <a:stretch>
              <a:fillRect l="0" t="0" r="0" b="0"/>
            </a:stretch>
          </a:blipFill>
        </p:spPr>
      </p:sp>
      <p:sp>
        <p:nvSpPr>
          <p:cNvPr name="TextBox 3" id="3"/>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FLOW PROGRAM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149624" y="2307304"/>
            <a:ext cx="11988751" cy="7313138"/>
          </a:xfrm>
          <a:custGeom>
            <a:avLst/>
            <a:gdLst/>
            <a:ahLst/>
            <a:cxnLst/>
            <a:rect r="r" b="b" t="t" l="l"/>
            <a:pathLst>
              <a:path h="7313138" w="11988751">
                <a:moveTo>
                  <a:pt x="0" y="0"/>
                </a:moveTo>
                <a:lnTo>
                  <a:pt x="11988752" y="0"/>
                </a:lnTo>
                <a:lnTo>
                  <a:pt x="11988752" y="7313138"/>
                </a:lnTo>
                <a:lnTo>
                  <a:pt x="0" y="7313138"/>
                </a:lnTo>
                <a:lnTo>
                  <a:pt x="0" y="0"/>
                </a:lnTo>
                <a:close/>
              </a:path>
            </a:pathLst>
          </a:custGeom>
          <a:blipFill>
            <a:blip r:embed="rId2"/>
            <a:stretch>
              <a:fillRect l="0" t="0" r="0" b="0"/>
            </a:stretch>
          </a:blipFill>
        </p:spPr>
      </p:sp>
      <p:sp>
        <p:nvSpPr>
          <p:cNvPr name="TextBox 3" id="3"/>
          <p:cNvSpPr txBox="true"/>
          <p:nvPr/>
        </p:nvSpPr>
        <p:spPr>
          <a:xfrm rot="0">
            <a:off x="770361" y="938312"/>
            <a:ext cx="16747278" cy="848360"/>
          </a:xfrm>
          <a:prstGeom prst="rect">
            <a:avLst/>
          </a:prstGeom>
        </p:spPr>
        <p:txBody>
          <a:bodyPr anchor="t" rtlCol="false" tIns="0" lIns="0" bIns="0" rIns="0">
            <a:spAutoFit/>
          </a:bodyPr>
          <a:lstStyle/>
          <a:p>
            <a:pPr algn="ctr" marL="0" indent="0" lvl="0">
              <a:lnSpc>
                <a:spcPts val="6399"/>
              </a:lnSpc>
            </a:pPr>
            <a:r>
              <a:rPr lang="en-US" b="true" sz="6399" spc="-268">
                <a:solidFill>
                  <a:srgbClr val="3139A8"/>
                </a:solidFill>
                <a:latin typeface="Be Vietnam Ultra-Bold"/>
                <a:ea typeface="Be Vietnam Ultra-Bold"/>
                <a:cs typeface="Be Vietnam Ultra-Bold"/>
                <a:sym typeface="Be Vietnam Ultra-Bold"/>
              </a:rPr>
              <a:t>GITHUB FLOW YANG DIGUNAKAN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6C892"/>
        </a:solidFill>
      </p:bgPr>
    </p:bg>
    <p:spTree>
      <p:nvGrpSpPr>
        <p:cNvPr id="1" name=""/>
        <p:cNvGrpSpPr/>
        <p:nvPr/>
      </p:nvGrpSpPr>
      <p:grpSpPr>
        <a:xfrm>
          <a:off x="0" y="0"/>
          <a:ext cx="0" cy="0"/>
          <a:chOff x="0" y="0"/>
          <a:chExt cx="0" cy="0"/>
        </a:xfrm>
      </p:grpSpPr>
      <p:grpSp>
        <p:nvGrpSpPr>
          <p:cNvPr name="Group 2" id="2"/>
          <p:cNvGrpSpPr/>
          <p:nvPr/>
        </p:nvGrpSpPr>
        <p:grpSpPr>
          <a:xfrm rot="0">
            <a:off x="9520944" y="294207"/>
            <a:ext cx="10013801" cy="9992793"/>
            <a:chOff x="0" y="0"/>
            <a:chExt cx="2532362" cy="2527049"/>
          </a:xfrm>
        </p:grpSpPr>
        <p:sp>
          <p:nvSpPr>
            <p:cNvPr name="Freeform 3" id="3"/>
            <p:cNvSpPr/>
            <p:nvPr/>
          </p:nvSpPr>
          <p:spPr>
            <a:xfrm flipH="false" flipV="false" rot="0">
              <a:off x="0" y="0"/>
              <a:ext cx="2532362" cy="2527049"/>
            </a:xfrm>
            <a:custGeom>
              <a:avLst/>
              <a:gdLst/>
              <a:ahLst/>
              <a:cxnLst/>
              <a:rect r="r" b="b" t="t" l="l"/>
              <a:pathLst>
                <a:path h="2527049" w="2532362">
                  <a:moveTo>
                    <a:pt x="0" y="0"/>
                  </a:moveTo>
                  <a:lnTo>
                    <a:pt x="2532362" y="0"/>
                  </a:lnTo>
                  <a:lnTo>
                    <a:pt x="2532362" y="2527049"/>
                  </a:lnTo>
                  <a:lnTo>
                    <a:pt x="0" y="2527049"/>
                  </a:lnTo>
                  <a:close/>
                </a:path>
              </a:pathLst>
            </a:custGeom>
            <a:solidFill>
              <a:srgbClr val="F1EBE5"/>
            </a:solidFill>
          </p:spPr>
        </p:sp>
        <p:sp>
          <p:nvSpPr>
            <p:cNvPr name="TextBox 4" id="4"/>
            <p:cNvSpPr txBox="true"/>
            <p:nvPr/>
          </p:nvSpPr>
          <p:spPr>
            <a:xfrm>
              <a:off x="0" y="19050"/>
              <a:ext cx="2532362" cy="2507999"/>
            </a:xfrm>
            <a:prstGeom prst="rect">
              <a:avLst/>
            </a:prstGeom>
          </p:spPr>
          <p:txBody>
            <a:bodyPr anchor="ctr" rtlCol="false" tIns="50800" lIns="50800" bIns="50800" rIns="50800"/>
            <a:lstStyle/>
            <a:p>
              <a:pPr algn="ctr">
                <a:lnSpc>
                  <a:spcPts val="2266"/>
                </a:lnSpc>
              </a:pPr>
            </a:p>
          </p:txBody>
        </p:sp>
      </p:grpSp>
      <p:sp>
        <p:nvSpPr>
          <p:cNvPr name="TextBox 5" id="5"/>
          <p:cNvSpPr txBox="true"/>
          <p:nvPr/>
        </p:nvSpPr>
        <p:spPr>
          <a:xfrm rot="0">
            <a:off x="1028700" y="1066800"/>
            <a:ext cx="8115300" cy="2034540"/>
          </a:xfrm>
          <a:prstGeom prst="rect">
            <a:avLst/>
          </a:prstGeom>
        </p:spPr>
        <p:txBody>
          <a:bodyPr anchor="t" rtlCol="false" tIns="0" lIns="0" bIns="0" rIns="0">
            <a:spAutoFit/>
          </a:bodyPr>
          <a:lstStyle/>
          <a:p>
            <a:pPr algn="l">
              <a:lnSpc>
                <a:spcPts val="7979"/>
              </a:lnSpc>
            </a:pPr>
            <a:r>
              <a:rPr lang="en-US" b="true" sz="6999" spc="-293">
                <a:solidFill>
                  <a:srgbClr val="FFFFFF"/>
                </a:solidFill>
                <a:latin typeface="Be Vietnam Ultra-Bold"/>
                <a:ea typeface="Be Vietnam Ultra-Bold"/>
                <a:cs typeface="Be Vietnam Ultra-Bold"/>
                <a:sym typeface="Be Vietnam Ultra-Bold"/>
              </a:rPr>
              <a:t>PRODUCT SUCCESS </a:t>
            </a:r>
          </a:p>
          <a:p>
            <a:pPr algn="l" marL="0" indent="0" lvl="0">
              <a:lnSpc>
                <a:spcPts val="7979"/>
              </a:lnSpc>
            </a:pPr>
          </a:p>
        </p:txBody>
      </p:sp>
      <p:sp>
        <p:nvSpPr>
          <p:cNvPr name="TextBox 6" id="6"/>
          <p:cNvSpPr txBox="true"/>
          <p:nvPr/>
        </p:nvSpPr>
        <p:spPr>
          <a:xfrm rot="0">
            <a:off x="1028700" y="2571866"/>
            <a:ext cx="8115300" cy="5220463"/>
          </a:xfrm>
          <a:prstGeom prst="rect">
            <a:avLst/>
          </a:prstGeom>
        </p:spPr>
        <p:txBody>
          <a:bodyPr anchor="t" rtlCol="false" tIns="0" lIns="0" bIns="0" rIns="0">
            <a:spAutoFit/>
          </a:bodyPr>
          <a:lstStyle/>
          <a:p>
            <a:pPr algn="l">
              <a:lnSpc>
                <a:spcPts val="5183"/>
              </a:lnSpc>
            </a:pPr>
            <a:r>
              <a:rPr lang="en-US" sz="3199" b="true">
                <a:solidFill>
                  <a:srgbClr val="FFFFFF"/>
                </a:solidFill>
                <a:latin typeface="Quicksand Medium"/>
                <a:ea typeface="Quicksand Medium"/>
                <a:cs typeface="Quicksand Medium"/>
                <a:sym typeface="Quicksand Medium"/>
              </a:rPr>
              <a:t>Fitur berhasil saat ini:</a:t>
            </a:r>
          </a:p>
          <a:p>
            <a:pPr algn="l" marL="690877" indent="-345439" lvl="1">
              <a:lnSpc>
                <a:spcPts val="5183"/>
              </a:lnSpc>
              <a:buFont typeface="Arial"/>
              <a:buChar char="•"/>
            </a:pPr>
            <a:r>
              <a:rPr lang="en-US" b="true" sz="3199">
                <a:solidFill>
                  <a:srgbClr val="FFFFFF"/>
                </a:solidFill>
                <a:latin typeface="Quicksand Medium"/>
                <a:ea typeface="Quicksand Medium"/>
                <a:cs typeface="Quicksand Medium"/>
                <a:sym typeface="Quicksand Medium"/>
              </a:rPr>
              <a:t>Landing page : navbar, hero section, why choose us, about us, footer (20%)</a:t>
            </a:r>
          </a:p>
          <a:p>
            <a:pPr algn="l" marL="690877" indent="-345439" lvl="1">
              <a:lnSpc>
                <a:spcPts val="5183"/>
              </a:lnSpc>
              <a:buFont typeface="Arial"/>
              <a:buChar char="•"/>
            </a:pPr>
            <a:r>
              <a:rPr lang="en-US" b="true" sz="3199">
                <a:solidFill>
                  <a:srgbClr val="FFFFFF"/>
                </a:solidFill>
                <a:latin typeface="Quicksand Medium"/>
                <a:ea typeface="Quicksand Medium"/>
                <a:cs typeface="Quicksand Medium"/>
                <a:sym typeface="Quicksand Medium"/>
              </a:rPr>
              <a:t>Halaman login admin (30%)</a:t>
            </a:r>
          </a:p>
          <a:p>
            <a:pPr algn="l" marL="690877" indent="-345439" lvl="1">
              <a:lnSpc>
                <a:spcPts val="5183"/>
              </a:lnSpc>
              <a:buFont typeface="Arial"/>
              <a:buChar char="•"/>
            </a:pPr>
            <a:r>
              <a:rPr lang="en-US" b="true" sz="3199">
                <a:solidFill>
                  <a:srgbClr val="FFFFFF"/>
                </a:solidFill>
                <a:latin typeface="Quicksand Medium"/>
                <a:ea typeface="Quicksand Medium"/>
                <a:cs typeface="Quicksand Medium"/>
                <a:sym typeface="Quicksand Medium"/>
              </a:rPr>
              <a:t>Form dan tabel produk (40-60%)</a:t>
            </a:r>
          </a:p>
          <a:p>
            <a:pPr algn="l" marL="690877" indent="-345439" lvl="1">
              <a:lnSpc>
                <a:spcPts val="5183"/>
              </a:lnSpc>
              <a:buFont typeface="Arial"/>
              <a:buChar char="•"/>
            </a:pPr>
            <a:r>
              <a:rPr lang="en-US" b="true" sz="3199">
                <a:solidFill>
                  <a:srgbClr val="FFFFFF"/>
                </a:solidFill>
                <a:latin typeface="Quicksand Medium"/>
                <a:ea typeface="Quicksand Medium"/>
                <a:cs typeface="Quicksand Medium"/>
                <a:sym typeface="Quicksand Medium"/>
              </a:rPr>
              <a:t>User produk dan detail produk ( 80%)</a:t>
            </a:r>
          </a:p>
          <a:p>
            <a:pPr algn="l" marL="690877" indent="-345439" lvl="1">
              <a:lnSpc>
                <a:spcPts val="5183"/>
              </a:lnSpc>
              <a:buFont typeface="Arial"/>
              <a:buChar char="•"/>
            </a:pPr>
            <a:r>
              <a:rPr lang="en-US" b="true" sz="3199">
                <a:solidFill>
                  <a:srgbClr val="FFFFFF"/>
                </a:solidFill>
                <a:latin typeface="Quicksand Medium"/>
                <a:ea typeface="Quicksand Medium"/>
                <a:cs typeface="Quicksand Medium"/>
                <a:sym typeface="Quicksand Medium"/>
              </a:rPr>
              <a:t>Chat AI (100%)</a:t>
            </a:r>
          </a:p>
          <a:p>
            <a:pPr algn="l">
              <a:lnSpc>
                <a:spcPts val="5183"/>
              </a:lnSpc>
            </a:pPr>
          </a:p>
        </p:txBody>
      </p:sp>
      <p:sp>
        <p:nvSpPr>
          <p:cNvPr name="TextBox 7" id="7"/>
          <p:cNvSpPr txBox="true"/>
          <p:nvPr/>
        </p:nvSpPr>
        <p:spPr>
          <a:xfrm rot="0">
            <a:off x="9752859" y="2571866"/>
            <a:ext cx="8318145" cy="5877688"/>
          </a:xfrm>
          <a:prstGeom prst="rect">
            <a:avLst/>
          </a:prstGeom>
        </p:spPr>
        <p:txBody>
          <a:bodyPr anchor="t" rtlCol="false" tIns="0" lIns="0" bIns="0" rIns="0">
            <a:spAutoFit/>
          </a:bodyPr>
          <a:lstStyle/>
          <a:p>
            <a:pPr algn="l">
              <a:lnSpc>
                <a:spcPts val="5183"/>
              </a:lnSpc>
            </a:pPr>
            <a:r>
              <a:rPr lang="en-US" sz="3199" b="true">
                <a:solidFill>
                  <a:srgbClr val="000000"/>
                </a:solidFill>
                <a:latin typeface="Quicksand Medium"/>
                <a:ea typeface="Quicksand Medium"/>
                <a:cs typeface="Quicksand Medium"/>
                <a:sym typeface="Quicksand Medium"/>
              </a:rPr>
              <a:t>Fitur ke depannya:</a:t>
            </a:r>
          </a:p>
          <a:p>
            <a:pPr algn="l" marL="690877" indent="-345439" lvl="1">
              <a:lnSpc>
                <a:spcPts val="5183"/>
              </a:lnSpc>
              <a:buFont typeface="Arial"/>
              <a:buChar char="•"/>
            </a:pPr>
            <a:r>
              <a:rPr lang="en-US" b="true" sz="3199">
                <a:solidFill>
                  <a:srgbClr val="000000"/>
                </a:solidFill>
                <a:latin typeface="Quicksand Medium"/>
                <a:ea typeface="Quicksand Medium"/>
                <a:cs typeface="Quicksand Medium"/>
                <a:sym typeface="Quicksand Medium"/>
              </a:rPr>
              <a:t>Check out dan pembayaran menggunakan midtrans</a:t>
            </a:r>
          </a:p>
          <a:p>
            <a:pPr algn="l">
              <a:lnSpc>
                <a:spcPts val="5183"/>
              </a:lnSpc>
            </a:pPr>
          </a:p>
          <a:p>
            <a:pPr algn="l">
              <a:lnSpc>
                <a:spcPts val="5183"/>
              </a:lnSpc>
            </a:pPr>
            <a:r>
              <a:rPr lang="en-US" sz="3199" b="true">
                <a:solidFill>
                  <a:srgbClr val="000000"/>
                </a:solidFill>
                <a:latin typeface="Quicksand Medium"/>
                <a:ea typeface="Quicksand Medium"/>
                <a:cs typeface="Quicksand Medium"/>
                <a:sym typeface="Quicksand Medium"/>
              </a:rPr>
              <a:t>Link deploy:</a:t>
            </a:r>
          </a:p>
          <a:p>
            <a:pPr algn="l">
              <a:lnSpc>
                <a:spcPts val="5183"/>
              </a:lnSpc>
            </a:pPr>
            <a:r>
              <a:rPr lang="en-US" b="true" sz="3199" u="sng">
                <a:solidFill>
                  <a:srgbClr val="000000"/>
                </a:solidFill>
                <a:latin typeface="Quicksand Medium"/>
                <a:ea typeface="Quicksand Medium"/>
                <a:cs typeface="Quicksand Medium"/>
                <a:sym typeface="Quicksand Medium"/>
                <a:hlinkClick r:id="rId2" tooltip="https://eco-shop-1473.vercel.app/products"/>
              </a:rPr>
              <a:t>https://eco-shop-1473.vercel.app/products</a:t>
            </a:r>
          </a:p>
          <a:p>
            <a:pPr algn="l">
              <a:lnSpc>
                <a:spcPts val="5183"/>
              </a:lnSpc>
            </a:pPr>
          </a:p>
          <a:p>
            <a:pPr algn="l">
              <a:lnSpc>
                <a:spcPts val="5183"/>
              </a:lnSpc>
            </a:pPr>
            <a:r>
              <a:rPr lang="en-US" sz="3199" b="true">
                <a:solidFill>
                  <a:srgbClr val="000000"/>
                </a:solidFill>
                <a:latin typeface="Quicksand Medium"/>
                <a:ea typeface="Quicksand Medium"/>
                <a:cs typeface="Quicksand Medium"/>
                <a:sym typeface="Quicksand Medium"/>
              </a:rPr>
              <a:t>Persentase berdasarkan MVP : 100%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DAGXGnJtnAw</dc:identifier>
  <dcterms:modified xsi:type="dcterms:W3CDTF">2011-08-01T06:04:30Z</dcterms:modified>
  <cp:revision>1</cp:revision>
  <dc:title>Ecoshop</dc:title>
</cp:coreProperties>
</file>

<file path=docProps/thumbnail.jpeg>
</file>